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2" r:id="rId8"/>
    <p:sldId id="261" r:id="rId9"/>
    <p:sldId id="265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8"/>
    <p:restoredTop sz="94707"/>
  </p:normalViewPr>
  <p:slideViewPr>
    <p:cSldViewPr snapToGrid="0" snapToObjects="1">
      <p:cViewPr varScale="1">
        <p:scale>
          <a:sx n="90" d="100"/>
          <a:sy n="90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2EB71-0443-684F-94CF-23200DB3A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864AB-2930-CF40-852A-FBCABC3CA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358A3-597C-1A4C-B475-314B3ABD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31CEB-110D-3D4C-A6C9-654ECC63E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7EB29-71C1-8F4C-B632-DE0AA6C3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0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7932-B521-3C45-BA27-AF7EC088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D603E-8E9D-4C41-861D-8C247054E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027FC-ACA9-F14E-8556-EF6618E7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73C4A-3627-1E4A-9749-E98631A81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E9A99-BC4A-7148-BDD4-94AC3AD2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7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A34DF-127A-FF48-917B-9A02D4872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027F2-CC13-0D4E-A8A6-04A5D0BD8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B1B84-24C9-9342-B9C4-3C84BD4B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6971A-F01D-D342-857A-9B3340BF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9F694-093E-504D-B97A-EEF11A80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3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7B94-A407-4B40-887F-D9724147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53051-0DB2-3D49-B762-04490FF7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94741-FAD0-2E4C-9FED-D77B8E9C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1F045-3DC4-194E-8987-C3B7938E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3B875-0FBB-1840-8BEB-2388FF07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3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2E01-94EC-C943-8CF1-63AEB144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6F0F7-D8E6-B94E-8F1F-5C504A47B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A62B-4436-6F42-A6AB-4DFFF1E1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7BCE8-A418-D744-8243-772302F2B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7C64B-B537-E140-98B1-389DCDA2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15EC-BC18-9943-9330-FEBA9B72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7F4FD-06F6-CA41-B4D1-778C37FBB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41541-1DC6-6547-9D28-13B93577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C435B-84E1-0E47-BE66-628311917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49D6A-143B-4A46-B64F-FF8595F9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83707-EA20-1544-B0A9-253C2525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1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6C5C-B3DA-1C4D-AD58-0A25CC7B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350CF-413A-AF48-8066-B266F3A53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9B067-AA21-924A-88FE-5F1F9BDC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16A1EA-00C3-4549-95FF-344BA7D00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E6196-7EF5-544F-963A-86EA24BC6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63544-F188-4441-97E0-BCB8602B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E9C081-0593-394D-B48D-289E6EA9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FBABC-6EFF-6842-8124-8E12F44A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1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AC30-F1A4-384D-B76A-073B3FB2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BF549D-F883-C844-A5AD-F0F34D87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762B0-71AE-4942-AD7E-39D09C11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E3535-E17A-A14B-94A3-64F41286C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8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3E7174-228D-5A47-B29E-AC104908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13685-1468-E342-8AC8-FE689DF6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2A294-115A-0746-B2B6-53DD093C1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9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7261-00D5-FD41-80D9-1B0321975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BAB9-28E5-6A41-B71C-BAAEDD1E8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C5001-C014-1C45-A131-C0666749E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147AA-0A50-4A4B-828C-A271FFE4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399CA-C1F6-274A-B967-28CB1CEA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08E08-5B0E-1943-940D-760A8C3F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8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4715-0E1C-734E-8B39-4A8C142D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0C98C-1DA6-3541-88CC-EB0A346DD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C198A-9BF8-BC47-93EC-11861920A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9CFE3-B03A-5341-82A5-E04C25A0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62CF4-9867-3D48-9CF7-7D4ADBEF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F286D-483C-AC42-93C4-8DDA6CAA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8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EB1B51-5FB5-CC4F-A850-2470E2C93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4505E-43B7-C940-B1B2-A4F1E0B22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6F703-8053-8C45-A7CA-D0BD12E4B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D8E42-37A5-D540-843E-C3087F94DD9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12451-C501-C54F-AAD1-49F76842B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DDEC1-4A89-6548-BF05-B48AB48C0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C0ED1-48EC-D34C-A721-35850D14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38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y.nci.org.au/mancini/project/oi10/join" TargetMode="External"/><Relationship Id="rId2" Type="http://schemas.openxmlformats.org/officeDocument/2006/relationships/hyperlink" Target="https://my.nci.org.au/mancini/project/al33/jo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car.ucar.edu/" TargetMode="External"/><Relationship Id="rId2" Type="http://schemas.openxmlformats.org/officeDocument/2006/relationships/hyperlink" Target="https://clef.readthedocs.io/en/lates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824B-FBE1-0443-8ACB-3495E2AA8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594" y="1445749"/>
            <a:ext cx="11485756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ENSO precipitation teleconnections over Australia : an early look at CMIP6.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13AC21-5259-EB49-BFE7-8B17203F4909}"/>
              </a:ext>
            </a:extLst>
          </p:cNvPr>
          <p:cNvCxnSpPr/>
          <p:nvPr/>
        </p:nvCxnSpPr>
        <p:spPr>
          <a:xfrm>
            <a:off x="3166000" y="4169227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47C42D6-D931-634D-997B-4EB937C69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07950"/>
            <a:ext cx="24384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43B0C-789C-E14A-A8D7-E159672C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730" y="0"/>
            <a:ext cx="3307269" cy="1445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16F562-54BA-424C-924B-E923E5C5045C}"/>
              </a:ext>
            </a:extLst>
          </p:cNvPr>
          <p:cNvSpPr txBox="1"/>
          <p:nvPr/>
        </p:nvSpPr>
        <p:spPr>
          <a:xfrm>
            <a:off x="9305184" y="6488668"/>
            <a:ext cx="288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François Delage, Scott Power</a:t>
            </a:r>
          </a:p>
        </p:txBody>
      </p:sp>
    </p:spTree>
    <p:extLst>
      <p:ext uri="{BB962C8B-B14F-4D97-AF65-F5344CB8AC3E}">
        <p14:creationId xmlns:p14="http://schemas.microsoft.com/office/powerpoint/2010/main" val="122676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820B-6737-AB4B-8AC9-DBEECD3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Projections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5C993E-D658-1049-BA8A-9E282E450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030" t="7953" r="9756" b="71065"/>
          <a:stretch/>
        </p:blipFill>
        <p:spPr>
          <a:xfrm>
            <a:off x="114299" y="1295332"/>
            <a:ext cx="5833326" cy="256222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DCB656-83B1-664B-BF0D-0A07A1F65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4" t="88194" r="52943" b="9236"/>
          <a:stretch/>
        </p:blipFill>
        <p:spPr>
          <a:xfrm>
            <a:off x="371472" y="3873278"/>
            <a:ext cx="5504711" cy="3128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DD86A2C-B199-8246-9AF6-52946C2FEC46}"/>
              </a:ext>
            </a:extLst>
          </p:cNvPr>
          <p:cNvGrpSpPr/>
          <p:nvPr/>
        </p:nvGrpSpPr>
        <p:grpSpPr>
          <a:xfrm>
            <a:off x="5947624" y="1471548"/>
            <a:ext cx="6139601" cy="2743199"/>
            <a:chOff x="5947624" y="3357564"/>
            <a:chExt cx="6139601" cy="27431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8EE0BE-31AF-AF4E-91AE-BBDA0E9B9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90" t="9167" r="9418" b="71066"/>
            <a:stretch/>
          </p:blipFill>
          <p:spPr>
            <a:xfrm>
              <a:off x="5947624" y="3357564"/>
              <a:ext cx="6139601" cy="238601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036930-5840-D041-822F-2C39556A2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38" t="88194" r="52944" b="8873"/>
            <a:stretch/>
          </p:blipFill>
          <p:spPr>
            <a:xfrm>
              <a:off x="6515099" y="5743571"/>
              <a:ext cx="5467351" cy="35719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C1A8298-0AFC-BD41-9BD4-17BE94AADAC9}"/>
              </a:ext>
            </a:extLst>
          </p:cNvPr>
          <p:cNvSpPr txBox="1"/>
          <p:nvPr/>
        </p:nvSpPr>
        <p:spPr>
          <a:xfrm>
            <a:off x="471488" y="1471548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All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8430C-2D81-924E-8526-194BE63E6E62}"/>
              </a:ext>
            </a:extLst>
          </p:cNvPr>
          <p:cNvSpPr txBox="1"/>
          <p:nvPr/>
        </p:nvSpPr>
        <p:spPr>
          <a:xfrm>
            <a:off x="6586536" y="1485837"/>
            <a:ext cx="203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Selected models (5)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EDCD36-37E0-1249-979A-4CBE8D854282}"/>
              </a:ext>
            </a:extLst>
          </p:cNvPr>
          <p:cNvCxnSpPr/>
          <p:nvPr/>
        </p:nvCxnSpPr>
        <p:spPr>
          <a:xfrm>
            <a:off x="3239643" y="1045538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2CE022-36BA-B34A-8B84-C6C063C38A8C}"/>
              </a:ext>
            </a:extLst>
          </p:cNvPr>
          <p:cNvSpPr txBox="1"/>
          <p:nvPr/>
        </p:nvSpPr>
        <p:spPr>
          <a:xfrm>
            <a:off x="563211" y="4438695"/>
            <a:ext cx="11065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An increase in ENSO-driven variability is suggested for the Wet Tropics, the Monsoonal North, the Central Slopes and</a:t>
            </a:r>
          </a:p>
          <a:p>
            <a:pPr algn="just"/>
            <a:r>
              <a:rPr lang="en-US" dirty="0"/>
              <a:t>the Southern and Southwestern Flatlands.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However, given the limited number of models that exhibit skill in simulating ENSO teleconnections, these results should be regarded as hypotheses for further testing using CMIP6 models.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47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0822-20F3-B949-B815-D9323A84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322" y="105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CMIP6 vs CMIP5 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81EF5-3703-A244-B993-9AF4A386F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10"/>
          <a:stretch/>
        </p:blipFill>
        <p:spPr>
          <a:xfrm>
            <a:off x="0" y="1939264"/>
            <a:ext cx="5486400" cy="32621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22023-9BE9-C344-B668-7AD1FD3B5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4981575" y="1939264"/>
            <a:ext cx="5486400" cy="326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91659-BF47-B643-BFED-C2FC13F83847}"/>
              </a:ext>
            </a:extLst>
          </p:cNvPr>
          <p:cNvSpPr txBox="1"/>
          <p:nvPr/>
        </p:nvSpPr>
        <p:spPr>
          <a:xfrm>
            <a:off x="455985" y="5134426"/>
            <a:ext cx="11167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 of CMIP5 Models and 53% of CMIP6 models exhibit skills in simulating ENSO teleconnections to Australian rainfall</a:t>
            </a:r>
          </a:p>
          <a:p>
            <a:endParaRPr lang="en-US" dirty="0"/>
          </a:p>
          <a:p>
            <a:r>
              <a:rPr lang="en-US" dirty="0"/>
              <a:t>NINO3.4 variability better simulated by CMIP6 models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1AF83B-677C-AB4A-A1B0-C26A87AB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182" y="1243005"/>
            <a:ext cx="182880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9E7E49-88EC-7747-B237-C2DD13BDF065}"/>
              </a:ext>
            </a:extLst>
          </p:cNvPr>
          <p:cNvSpPr txBox="1"/>
          <p:nvPr/>
        </p:nvSpPr>
        <p:spPr>
          <a:xfrm>
            <a:off x="598860" y="1690688"/>
            <a:ext cx="1482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Magnitude metric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E11676-834E-8F48-BC2E-0B2EA11AAE79}"/>
              </a:ext>
            </a:extLst>
          </p:cNvPr>
          <p:cNvSpPr txBox="1"/>
          <p:nvPr/>
        </p:nvSpPr>
        <p:spPr>
          <a:xfrm>
            <a:off x="5580435" y="1690688"/>
            <a:ext cx="1222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Pattern metric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A586CA-0385-4F45-A718-BEC55EEF0825}"/>
              </a:ext>
            </a:extLst>
          </p:cNvPr>
          <p:cNvCxnSpPr/>
          <p:nvPr/>
        </p:nvCxnSpPr>
        <p:spPr>
          <a:xfrm>
            <a:off x="3129178" y="1027127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44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95B89-52AE-4040-96B3-DB0A6A0EF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690" t="7239" b="6720"/>
          <a:stretch/>
        </p:blipFill>
        <p:spPr>
          <a:xfrm>
            <a:off x="364350" y="1245568"/>
            <a:ext cx="7722375" cy="560144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806627-1771-1445-8006-CB5091F6A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CMIP6 vs CMIP5 Projections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EE6189-857F-554C-BA40-92FF363A98CA}"/>
              </a:ext>
            </a:extLst>
          </p:cNvPr>
          <p:cNvCxnSpPr/>
          <p:nvPr/>
        </p:nvCxnSpPr>
        <p:spPr>
          <a:xfrm>
            <a:off x="3239643" y="1045538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0F58B2-2FCD-AA4A-8E38-224465258FCA}"/>
              </a:ext>
            </a:extLst>
          </p:cNvPr>
          <p:cNvSpPr txBox="1"/>
          <p:nvPr/>
        </p:nvSpPr>
        <p:spPr>
          <a:xfrm>
            <a:off x="8358188" y="2676499"/>
            <a:ext cx="3833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CMIP6 is here.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Models first assessment look promising.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is exciting !!!</a:t>
            </a:r>
          </a:p>
        </p:txBody>
      </p:sp>
    </p:spTree>
    <p:extLst>
      <p:ext uri="{BB962C8B-B14F-4D97-AF65-F5344CB8AC3E}">
        <p14:creationId xmlns:p14="http://schemas.microsoft.com/office/powerpoint/2010/main" val="108904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2ACAF-765C-2A47-8D92-3E5B769F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953"/>
            <a:ext cx="10515600" cy="4351338"/>
          </a:xfrm>
        </p:spPr>
        <p:txBody>
          <a:bodyPr/>
          <a:lstStyle/>
          <a:p>
            <a:r>
              <a:rPr lang="en-US" dirty="0"/>
              <a:t>How to access the data ?</a:t>
            </a:r>
          </a:p>
          <a:p>
            <a:endParaRPr lang="en-US" dirty="0"/>
          </a:p>
          <a:p>
            <a:r>
              <a:rPr lang="en-US" dirty="0"/>
              <a:t>Combined impact of global warming and ENSO on seasonal precipitation in Australia.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Are CMIP6 models better than CMIP5 models 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30AB19-EFC5-3845-A6B6-BB0C8B63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b="1" dirty="0">
                <a:solidFill>
                  <a:srgbClr val="333333"/>
                </a:solidFill>
                <a:ea typeface="Calibri" panose="020F0502020204030204" pitchFamily="34" charset="0"/>
              </a:rPr>
              <a:t>Outline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D23A07-23DE-4149-93EE-10F82047BF2C}"/>
              </a:ext>
            </a:extLst>
          </p:cNvPr>
          <p:cNvCxnSpPr/>
          <p:nvPr/>
        </p:nvCxnSpPr>
        <p:spPr>
          <a:xfrm>
            <a:off x="3175205" y="1109203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2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F840-BE25-8B48-B7BF-DDD9C57B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dirty="0">
                <a:solidFill>
                  <a:srgbClr val="333333"/>
                </a:solidFill>
                <a:ea typeface="Calibri" panose="020F0502020204030204" pitchFamily="34" charset="0"/>
              </a:rPr>
              <a:t>How you can access ESGF published data at NCI:</a:t>
            </a:r>
            <a:br>
              <a:rPr lang="en-AU" dirty="0">
                <a:ea typeface="Calibri" panose="020F0502020204030204" pitchFamily="34" charset="0"/>
              </a:rPr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FF2B40-CF07-264E-9028-58ACC6F7F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85513"/>
              </p:ext>
            </p:extLst>
          </p:nvPr>
        </p:nvGraphicFramePr>
        <p:xfrm>
          <a:off x="647953" y="2609975"/>
          <a:ext cx="10924922" cy="1667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1640">
                  <a:extLst>
                    <a:ext uri="{9D8B030D-6E8A-4147-A177-3AD203B41FA5}">
                      <a16:colId xmlns:a16="http://schemas.microsoft.com/office/drawing/2014/main" val="2701429073"/>
                    </a:ext>
                  </a:extLst>
                </a:gridCol>
                <a:gridCol w="4292532">
                  <a:extLst>
                    <a:ext uri="{9D8B030D-6E8A-4147-A177-3AD203B41FA5}">
                      <a16:colId xmlns:a16="http://schemas.microsoft.com/office/drawing/2014/main" val="2053306517"/>
                    </a:ext>
                  </a:extLst>
                </a:gridCol>
                <a:gridCol w="2990750">
                  <a:extLst>
                    <a:ext uri="{9D8B030D-6E8A-4147-A177-3AD203B41FA5}">
                      <a16:colId xmlns:a16="http://schemas.microsoft.com/office/drawing/2014/main" val="1750753582"/>
                    </a:ext>
                  </a:extLst>
                </a:gridCol>
              </a:tblGrid>
              <a:tr h="3046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AU" sz="1800" dirty="0">
                          <a:effectLst/>
                        </a:rPr>
                        <a:t>Data </a:t>
                      </a:r>
                      <a:r>
                        <a:rPr lang="en-AU" sz="1800" dirty="0" err="1">
                          <a:effectLst/>
                        </a:rPr>
                        <a:t>SubCollection</a:t>
                      </a:r>
                      <a:r>
                        <a:rPr lang="en-AU" sz="1800" dirty="0">
                          <a:effectLst/>
                        </a:rPr>
                        <a:t> Name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AU" sz="1800" dirty="0">
                          <a:effectLst/>
                        </a:rPr>
                        <a:t>  Current project location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AU" sz="1800" dirty="0">
                          <a:effectLst/>
                        </a:rPr>
                        <a:t>Join </a:t>
                      </a:r>
                      <a:r>
                        <a:rPr lang="en-AU" sz="1800" dirty="0">
                          <a:solidFill>
                            <a:srgbClr val="C00000"/>
                          </a:solidFill>
                          <a:effectLst/>
                        </a:rPr>
                        <a:t>new project </a:t>
                      </a:r>
                      <a:r>
                        <a:rPr lang="en-AU" sz="1800" dirty="0">
                          <a:effectLst/>
                        </a:rPr>
                        <a:t>to access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13298765"/>
                  </a:ext>
                </a:extLst>
              </a:tr>
              <a:tr h="455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AU" sz="1800" u="sng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ESGF CMIP5 Replication Data</a:t>
                      </a:r>
                      <a:endParaRPr lang="en-AU" sz="18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/g/data/al33/replicas/CMIP5/</a:t>
                      </a:r>
                      <a:endParaRPr lang="en-AU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AU" sz="1800" u="sng" dirty="0">
                          <a:effectLst/>
                          <a:hlinkClick r:id="rId2"/>
                        </a:rPr>
                        <a:t>al33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36910501"/>
                  </a:ext>
                </a:extLst>
              </a:tr>
              <a:tr h="9076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AU" sz="1800" u="sng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ESGF CMIP6 Replication Data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800" dirty="0"/>
                        <a:t>/g/data/oi10/replicas/CMIP6/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AU" sz="1800" u="sng" dirty="0">
                          <a:effectLst/>
                          <a:hlinkClick r:id="rId3"/>
                        </a:rPr>
                        <a:t>oi10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5642891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A1CA114-B470-994F-ADF1-E112696D937D}"/>
              </a:ext>
            </a:extLst>
          </p:cNvPr>
          <p:cNvSpPr/>
          <p:nvPr/>
        </p:nvSpPr>
        <p:spPr>
          <a:xfrm>
            <a:off x="2199805" y="5197102"/>
            <a:ext cx="7792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latin typeface="+mj-lt"/>
                <a:ea typeface="Calibri" panose="020F0502020204030204" pitchFamily="34" charset="0"/>
              </a:rPr>
              <a:t> CMIP Community site:  </a:t>
            </a:r>
            <a:r>
              <a:rPr lang="en-AU" sz="2400" u="sng" dirty="0">
                <a:solidFill>
                  <a:srgbClr val="0000FF"/>
                </a:solidFill>
                <a:latin typeface="+mj-lt"/>
                <a:ea typeface="Calibri" panose="020F0502020204030204" pitchFamily="34" charset="0"/>
              </a:rPr>
              <a:t>https://opus.nci.org.au/display/CMIP/</a:t>
            </a:r>
            <a:endParaRPr lang="en-AU" sz="2400" dirty="0"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574A65-4064-4C4F-B7A8-5BAF3B40BE1C}"/>
              </a:ext>
            </a:extLst>
          </p:cNvPr>
          <p:cNvCxnSpPr/>
          <p:nvPr/>
        </p:nvCxnSpPr>
        <p:spPr>
          <a:xfrm>
            <a:off x="2718005" y="1223507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160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6DA6-73AF-4E4F-B6CA-BF28115A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22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5A09C-C566-8140-9806-30C53C370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>
                <a:latin typeface="+mj-lt"/>
              </a:rPr>
              <a:t>Data can be searched and accessed using </a:t>
            </a:r>
            <a:r>
              <a:rPr lang="en-AU" dirty="0" err="1">
                <a:latin typeface="+mj-lt"/>
              </a:rPr>
              <a:t>CleF</a:t>
            </a:r>
            <a:r>
              <a:rPr lang="en-AU" dirty="0">
                <a:latin typeface="+mj-lt"/>
              </a:rPr>
              <a:t>: </a:t>
            </a:r>
            <a:r>
              <a:rPr lang="en-AU" u="sng" dirty="0">
                <a:latin typeface="+mj-lt"/>
                <a:hlinkClick r:id="rId2"/>
              </a:rPr>
              <a:t>https://clef.readthedocs.io/en/latest</a:t>
            </a:r>
            <a:r>
              <a:rPr lang="en-AU" dirty="0">
                <a:latin typeface="+mj-lt"/>
              </a:rPr>
              <a:t>. </a:t>
            </a:r>
          </a:p>
          <a:p>
            <a:pPr marL="0" indent="0">
              <a:buNone/>
            </a:pPr>
            <a:endParaRPr lang="en-AU" dirty="0">
              <a:latin typeface="+mj-lt"/>
            </a:endParaRPr>
          </a:p>
          <a:p>
            <a:r>
              <a:rPr lang="en-US" dirty="0">
                <a:latin typeface="+mj-lt"/>
              </a:rPr>
              <a:t>Data can also be searched using intake-</a:t>
            </a:r>
            <a:r>
              <a:rPr lang="en-US" dirty="0" err="1">
                <a:latin typeface="+mj-lt"/>
              </a:rPr>
              <a:t>esm</a:t>
            </a:r>
            <a:r>
              <a:rPr lang="en-US" dirty="0">
                <a:latin typeface="+mj-lt"/>
              </a:rPr>
              <a:t>, an intake plugin (A general interface for loading data) for creating file-based Intake catalogs for climate data such as CMIP. Intake-</a:t>
            </a:r>
            <a:r>
              <a:rPr lang="en-US" dirty="0" err="1">
                <a:latin typeface="+mj-lt"/>
              </a:rPr>
              <a:t>esm</a:t>
            </a:r>
            <a:r>
              <a:rPr lang="en-US" dirty="0">
                <a:latin typeface="+mj-lt"/>
              </a:rPr>
              <a:t> is developed by NCAR (National Center for Atmospheric Research).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Intake-</a:t>
            </a:r>
            <a:r>
              <a:rPr lang="en-US" dirty="0" err="1">
                <a:latin typeface="+mj-lt"/>
              </a:rPr>
              <a:t>esm</a:t>
            </a:r>
            <a:r>
              <a:rPr lang="en-US" dirty="0">
                <a:latin typeface="+mj-lt"/>
              </a:rPr>
              <a:t> has been tested at NCI and we now use it to catalog CMIP6 data.</a:t>
            </a:r>
            <a:br>
              <a:rPr lang="en-US" dirty="0">
                <a:latin typeface="+mj-lt"/>
              </a:rPr>
            </a:br>
            <a:endParaRPr lang="en-US" dirty="0">
              <a:solidFill>
                <a:srgbClr val="660099"/>
              </a:solidFill>
              <a:latin typeface="+mj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67D65-B5B6-644F-B22C-E081B14A0BEA}"/>
              </a:ext>
            </a:extLst>
          </p:cNvPr>
          <p:cNvCxnSpPr/>
          <p:nvPr/>
        </p:nvCxnSpPr>
        <p:spPr>
          <a:xfrm>
            <a:off x="3135316" y="1205098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74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2402-EC4C-834B-AB65-2EFB7960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19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Using intake-</a:t>
            </a:r>
            <a:r>
              <a:rPr lang="en-US" dirty="0" err="1">
                <a:latin typeface="+mn-lt"/>
              </a:rPr>
              <a:t>esm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26BEBC-DCC2-5D4D-A31D-062750C6B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11" y="2782179"/>
            <a:ext cx="10515600" cy="11180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BDF25-B672-7043-966F-36F5D426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" y="1393325"/>
            <a:ext cx="12192000" cy="1297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A1551-9C9F-3041-80D0-24BD10A3E515}"/>
              </a:ext>
            </a:extLst>
          </p:cNvPr>
          <p:cNvSpPr txBox="1"/>
          <p:nvPr/>
        </p:nvSpPr>
        <p:spPr>
          <a:xfrm>
            <a:off x="268011" y="4106162"/>
            <a:ext cx="102824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returns a pandas </a:t>
            </a:r>
            <a:r>
              <a:rPr lang="en-US" dirty="0" err="1"/>
              <a:t>dataframe</a:t>
            </a:r>
            <a:r>
              <a:rPr lang="en-US" dirty="0"/>
              <a:t> with all the metadata for each file: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institute/</a:t>
            </a:r>
            <a:r>
              <a:rPr lang="en-US" sz="1200" b="1" dirty="0" err="1">
                <a:latin typeface="+mj-lt"/>
              </a:rPr>
              <a:t>institution_id</a:t>
            </a:r>
            <a:r>
              <a:rPr lang="en-US" sz="1200" dirty="0">
                <a:latin typeface="+mj-lt"/>
              </a:rPr>
              <a:t>: the institution that produced the model output (e.g. CSIRO-BOM, UNSW,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model/</a:t>
            </a:r>
            <a:r>
              <a:rPr lang="en-US" sz="1200" b="1" dirty="0" err="1">
                <a:latin typeface="+mj-lt"/>
              </a:rPr>
              <a:t>source_id</a:t>
            </a:r>
            <a:r>
              <a:rPr lang="en-US" sz="1200" b="1" dirty="0">
                <a:latin typeface="+mj-lt"/>
              </a:rPr>
              <a:t>:</a:t>
            </a:r>
            <a:r>
              <a:rPr lang="en-US" sz="1200" dirty="0">
                <a:latin typeface="+mj-lt"/>
              </a:rPr>
              <a:t> also refereed as </a:t>
            </a:r>
            <a:r>
              <a:rPr lang="en-US" sz="1200" b="1" dirty="0" err="1">
                <a:latin typeface="+mj-lt"/>
              </a:rPr>
              <a:t>source_id</a:t>
            </a:r>
            <a:r>
              <a:rPr lang="en-US" sz="1200" dirty="0">
                <a:latin typeface="+mj-lt"/>
              </a:rPr>
              <a:t> in CMIP6, it is the CMIP model name identifier.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experiment/</a:t>
            </a:r>
            <a:r>
              <a:rPr lang="en-US" sz="1200" b="1" dirty="0" err="1">
                <a:latin typeface="+mj-lt"/>
              </a:rPr>
              <a:t>experiment_id</a:t>
            </a:r>
            <a:r>
              <a:rPr lang="en-US" sz="1200" b="1" dirty="0">
                <a:latin typeface="+mj-lt"/>
              </a:rPr>
              <a:t>:</a:t>
            </a:r>
            <a:r>
              <a:rPr lang="en-US" sz="1200" dirty="0">
                <a:latin typeface="+mj-lt"/>
              </a:rPr>
              <a:t> the CMIP experiment identifier (e.g., historical, </a:t>
            </a:r>
            <a:r>
              <a:rPr lang="en-US" sz="1200" dirty="0" err="1">
                <a:latin typeface="+mj-lt"/>
              </a:rPr>
              <a:t>piControl</a:t>
            </a:r>
            <a:r>
              <a:rPr lang="en-US" sz="1200" dirty="0">
                <a:latin typeface="+mj-lt"/>
              </a:rPr>
              <a:t>, rcp45,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frequency:</a:t>
            </a:r>
            <a:r>
              <a:rPr lang="en-US" sz="1200" dirty="0">
                <a:latin typeface="+mj-lt"/>
              </a:rPr>
              <a:t> frequency identifier (e.g., 3hr, day, mon,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realm:</a:t>
            </a:r>
            <a:r>
              <a:rPr lang="en-US" sz="1200" dirty="0">
                <a:latin typeface="+mj-lt"/>
              </a:rPr>
              <a:t> modelling realm (e.g., </a:t>
            </a:r>
            <a:r>
              <a:rPr lang="en-US" sz="1200" dirty="0" err="1">
                <a:latin typeface="+mj-lt"/>
              </a:rPr>
              <a:t>atmos</a:t>
            </a:r>
            <a:r>
              <a:rPr lang="en-US" sz="1200" dirty="0">
                <a:latin typeface="+mj-lt"/>
              </a:rPr>
              <a:t>, land, ocean,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ensemble/</a:t>
            </a:r>
            <a:r>
              <a:rPr lang="en-US" sz="1200" b="1" dirty="0" err="1">
                <a:latin typeface="+mj-lt"/>
              </a:rPr>
              <a:t>member_id</a:t>
            </a:r>
            <a:r>
              <a:rPr lang="en-US" sz="1200" b="1" dirty="0">
                <a:latin typeface="+mj-lt"/>
              </a:rPr>
              <a:t>:</a:t>
            </a:r>
            <a:r>
              <a:rPr lang="en-US" sz="1200" dirty="0">
                <a:latin typeface="+mj-lt"/>
              </a:rPr>
              <a:t> ensemble or </a:t>
            </a:r>
            <a:r>
              <a:rPr lang="en-US" sz="1200" dirty="0" err="1">
                <a:latin typeface="+mj-lt"/>
              </a:rPr>
              <a:t>member_id</a:t>
            </a:r>
            <a:r>
              <a:rPr lang="en-US" sz="1200" dirty="0">
                <a:latin typeface="+mj-lt"/>
              </a:rPr>
              <a:t>, provides information on </a:t>
            </a:r>
            <a:r>
              <a:rPr lang="en-US" sz="1200" dirty="0" err="1">
                <a:latin typeface="+mj-lt"/>
              </a:rPr>
              <a:t>initialisation</a:t>
            </a:r>
            <a:r>
              <a:rPr lang="en-US" sz="1200" dirty="0">
                <a:latin typeface="+mj-lt"/>
              </a:rPr>
              <a:t> and physics identifier (e.g., r1i1p1, r1i1p2,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variable/</a:t>
            </a:r>
            <a:r>
              <a:rPr lang="en-US" sz="1200" b="1" dirty="0" err="1">
                <a:latin typeface="+mj-lt"/>
              </a:rPr>
              <a:t>variable_id</a:t>
            </a:r>
            <a:r>
              <a:rPr lang="en-US" sz="1200" b="1" dirty="0">
                <a:latin typeface="+mj-lt"/>
              </a:rPr>
              <a:t>:</a:t>
            </a:r>
            <a:r>
              <a:rPr lang="en-US" sz="1200" dirty="0">
                <a:latin typeface="+mj-lt"/>
              </a:rPr>
              <a:t> output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version:</a:t>
            </a:r>
            <a:r>
              <a:rPr lang="en-US" sz="1200" dirty="0">
                <a:latin typeface="+mj-lt"/>
              </a:rPr>
              <a:t> available versions, and 'latest' with symbolic links to the latest available version, where a version isn't available the creation date is used instead.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table/</a:t>
            </a:r>
            <a:r>
              <a:rPr lang="en-US" sz="1200" b="1" dirty="0" err="1">
                <a:latin typeface="+mj-lt"/>
              </a:rPr>
              <a:t>table_id</a:t>
            </a:r>
            <a:r>
              <a:rPr lang="en-US" sz="1200" dirty="0">
                <a:latin typeface="+mj-lt"/>
              </a:rPr>
              <a:t>: For example "Amon" is short for atmosphere monthly, "</a:t>
            </a:r>
            <a:r>
              <a:rPr lang="en-US" sz="1200" dirty="0" err="1">
                <a:latin typeface="+mj-lt"/>
              </a:rPr>
              <a:t>Omon</a:t>
            </a:r>
            <a:r>
              <a:rPr lang="en-US" sz="1200" dirty="0">
                <a:latin typeface="+mj-lt"/>
              </a:rPr>
              <a:t>" is ocean monthly,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+mj-lt"/>
              </a:rPr>
              <a:t>Full_path</a:t>
            </a:r>
            <a:r>
              <a:rPr lang="en-US" sz="1200" b="1" dirty="0">
                <a:latin typeface="+mj-lt"/>
              </a:rPr>
              <a:t>:  </a:t>
            </a:r>
            <a:r>
              <a:rPr lang="en-US" sz="1200" dirty="0">
                <a:latin typeface="+mj-lt"/>
              </a:rPr>
              <a:t>file full path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BF9F9C-6547-D944-A4F4-73EA98CFEDF7}"/>
              </a:ext>
            </a:extLst>
          </p:cNvPr>
          <p:cNvCxnSpPr/>
          <p:nvPr/>
        </p:nvCxnSpPr>
        <p:spPr>
          <a:xfrm>
            <a:off x="2803923" y="1050035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04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096B-4EA0-614A-926E-10FAC53C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71" y="2485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NESP2.2 : The impact of global warming and the El </a:t>
            </a:r>
            <a:r>
              <a:rPr lang="en-US" sz="3200" dirty="0" err="1">
                <a:latin typeface="+mn-lt"/>
              </a:rPr>
              <a:t>Niño-Southern</a:t>
            </a:r>
            <a:r>
              <a:rPr lang="en-US" sz="3200" dirty="0">
                <a:latin typeface="+mn-lt"/>
              </a:rPr>
              <a:t> Oscillation on seasonal precipitation in Australia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4CC5-F2E4-F849-88EB-D457F78D2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615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We focus on June to November (i.e., southern hemisphere winter-spring) because precipitation during this period is important for agricultural production and recharging reservoirs in many parts of the country.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ENSO teleconnections: we evaluate the models on two different metrics.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Combined impact of global warming and ENSO on seasonal Australian rainfall.</a:t>
            </a:r>
          </a:p>
          <a:p>
            <a:endParaRPr lang="en-US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2AEC2A-5517-D14E-AF87-61E581B316D0}"/>
              </a:ext>
            </a:extLst>
          </p:cNvPr>
          <p:cNvCxnSpPr/>
          <p:nvPr/>
        </p:nvCxnSpPr>
        <p:spPr>
          <a:xfrm>
            <a:off x="3018714" y="1493533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64D3C6-455A-6C4C-B67B-16BED31309A4}"/>
              </a:ext>
            </a:extLst>
          </p:cNvPr>
          <p:cNvSpPr txBox="1"/>
          <p:nvPr/>
        </p:nvSpPr>
        <p:spPr>
          <a:xfrm>
            <a:off x="10492221" y="6428501"/>
            <a:ext cx="14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Under review</a:t>
            </a:r>
          </a:p>
        </p:txBody>
      </p:sp>
    </p:spTree>
    <p:extLst>
      <p:ext uri="{BB962C8B-B14F-4D97-AF65-F5344CB8AC3E}">
        <p14:creationId xmlns:p14="http://schemas.microsoft.com/office/powerpoint/2010/main" val="404591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C7E6-F05D-D042-820F-7777DBC0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ENSO teleconnection pattern – Australia-wide metric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B65647-D5F0-3B41-A332-3F8D66D4B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482" y="1620650"/>
            <a:ext cx="6550684" cy="40941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6A771-4A78-794C-A41E-30972FEEA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52" b="28130"/>
          <a:stretch/>
        </p:blipFill>
        <p:spPr>
          <a:xfrm>
            <a:off x="4919243" y="1890947"/>
            <a:ext cx="6839369" cy="4571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AEABC6-5437-774E-8B7E-488997FC420E}"/>
              </a:ext>
            </a:extLst>
          </p:cNvPr>
          <p:cNvSpPr txBox="1"/>
          <p:nvPr/>
        </p:nvSpPr>
        <p:spPr>
          <a:xfrm>
            <a:off x="765169" y="5490697"/>
            <a:ext cx="454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 with a correlation with AWAP  &gt; 0.2 were selected.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2A749-51A9-644C-AE72-B8FFF8E873EB}"/>
              </a:ext>
            </a:extLst>
          </p:cNvPr>
          <p:cNvSpPr txBox="1"/>
          <p:nvPr/>
        </p:nvSpPr>
        <p:spPr>
          <a:xfrm>
            <a:off x="666750" y="1521615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84B8A-3B2B-AA4F-AABE-0A0CA62A02DD}"/>
              </a:ext>
            </a:extLst>
          </p:cNvPr>
          <p:cNvSpPr txBox="1"/>
          <p:nvPr/>
        </p:nvSpPr>
        <p:spPr>
          <a:xfrm>
            <a:off x="5626627" y="152161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9CE88-4E8F-4D42-99B7-2A745011A637}"/>
              </a:ext>
            </a:extLst>
          </p:cNvPr>
          <p:cNvCxnSpPr/>
          <p:nvPr/>
        </p:nvCxnSpPr>
        <p:spPr>
          <a:xfrm>
            <a:off x="2932797" y="1076223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34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D1AC-5998-4E45-91CA-649F3068D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37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ENSO teleconnections magnitude – regional 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6B6F3-E773-B34A-9DD3-7B3C1B8C4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0" t="31707" r="7182" b="20325"/>
          <a:stretch/>
        </p:blipFill>
        <p:spPr>
          <a:xfrm>
            <a:off x="3681119" y="1725299"/>
            <a:ext cx="7999711" cy="2846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B2FDF-F3AA-2B43-9600-BFC61715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6" y="1725299"/>
            <a:ext cx="3402177" cy="4110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AA1CC6-D0CC-1E47-A39F-3802CF8AD72A}"/>
              </a:ext>
            </a:extLst>
          </p:cNvPr>
          <p:cNvSpPr txBox="1"/>
          <p:nvPr/>
        </p:nvSpPr>
        <p:spPr>
          <a:xfrm>
            <a:off x="4000500" y="4771787"/>
            <a:ext cx="7675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 that can reproduce the magnitude of E-L for at least 4 of the eight NRM </a:t>
            </a:r>
          </a:p>
          <a:p>
            <a:r>
              <a:rPr lang="en-US" dirty="0"/>
              <a:t>clusters were selected.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A8001D-B4F0-5B41-9B0A-974910C9A0EA}"/>
              </a:ext>
            </a:extLst>
          </p:cNvPr>
          <p:cNvCxnSpPr/>
          <p:nvPr/>
        </p:nvCxnSpPr>
        <p:spPr>
          <a:xfrm>
            <a:off x="3245779" y="1082360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33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9124-1D0A-5E44-AA0B-BB1CAC84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Evaluation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262DDA-D29B-B44E-BCF8-1EB59F7DDC59}"/>
              </a:ext>
            </a:extLst>
          </p:cNvPr>
          <p:cNvCxnSpPr/>
          <p:nvPr/>
        </p:nvCxnSpPr>
        <p:spPr>
          <a:xfrm>
            <a:off x="3208958" y="978032"/>
            <a:ext cx="6099717" cy="0"/>
          </a:xfrm>
          <a:prstGeom prst="line">
            <a:avLst/>
          </a:prstGeom>
          <a:ln w="2540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880125F-F177-C643-9BF6-325AC9865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3" b="10460"/>
          <a:stretch/>
        </p:blipFill>
        <p:spPr>
          <a:xfrm>
            <a:off x="465758" y="1714501"/>
            <a:ext cx="5486400" cy="2886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D587C-651F-8845-966C-39E8ED8F3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33" b="10460"/>
          <a:stretch/>
        </p:blipFill>
        <p:spPr>
          <a:xfrm>
            <a:off x="6096000" y="1714501"/>
            <a:ext cx="5486400" cy="2886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9F0E82-5C6B-3047-BCC1-575A41192FBF}"/>
              </a:ext>
            </a:extLst>
          </p:cNvPr>
          <p:cNvSpPr txBox="1"/>
          <p:nvPr/>
        </p:nvSpPr>
        <p:spPr>
          <a:xfrm>
            <a:off x="1114427" y="140232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62D41A-D292-3344-B2BA-1579B47D3668}"/>
              </a:ext>
            </a:extLst>
          </p:cNvPr>
          <p:cNvSpPr txBox="1"/>
          <p:nvPr/>
        </p:nvSpPr>
        <p:spPr>
          <a:xfrm>
            <a:off x="6686555" y="1431970"/>
            <a:ext cx="15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 metric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E4366-9609-C14B-BC08-9BBEB2133341}"/>
              </a:ext>
            </a:extLst>
          </p:cNvPr>
          <p:cNvSpPr txBox="1"/>
          <p:nvPr/>
        </p:nvSpPr>
        <p:spPr>
          <a:xfrm>
            <a:off x="1071563" y="5229227"/>
            <a:ext cx="105724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 generally do a poor job in simulating ENSO precipitation teleconnections over Australia. Only 5 models </a:t>
            </a:r>
          </a:p>
          <a:p>
            <a:r>
              <a:rPr lang="en-US" dirty="0"/>
              <a:t>out of 24 were selected (ACCESS1-3 , CESM1-BGC, CMCC-CMS, GFDL-ESM2M, NorESM1-M).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81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523</Words>
  <Application>Microsoft Macintosh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ENSO precipitation teleconnections over Australia : an early look at CMIP6.</vt:lpstr>
      <vt:lpstr>Outline</vt:lpstr>
      <vt:lpstr>How you can access ESGF published data at NCI: </vt:lpstr>
      <vt:lpstr>Search the data</vt:lpstr>
      <vt:lpstr>Using intake-esm</vt:lpstr>
      <vt:lpstr>NESP2.2 : The impact of global warming and the El Niño-Southern Oscillation on seasonal precipitation in Australia </vt:lpstr>
      <vt:lpstr>ENSO teleconnection pattern – Australia-wide metric</vt:lpstr>
      <vt:lpstr>ENSO teleconnections magnitude – regional metric</vt:lpstr>
      <vt:lpstr>Evaluation</vt:lpstr>
      <vt:lpstr>Projections</vt:lpstr>
      <vt:lpstr>CMIP6 vs CMIP5 evaluation</vt:lpstr>
      <vt:lpstr>CMIP6 vs CMIP5 Projections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ENSO teleconnections to Australian rainfall : an early look at CMIP6.</dc:title>
  <dc:creator>Francois Delage</dc:creator>
  <cp:lastModifiedBy>Francois Delage</cp:lastModifiedBy>
  <cp:revision>39</cp:revision>
  <dcterms:created xsi:type="dcterms:W3CDTF">2019-09-12T00:59:15Z</dcterms:created>
  <dcterms:modified xsi:type="dcterms:W3CDTF">2019-09-13T03:15:14Z</dcterms:modified>
</cp:coreProperties>
</file>